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4" r:id="rId7"/>
    <p:sldId id="286" r:id="rId8"/>
    <p:sldId id="294" r:id="rId9"/>
    <p:sldId id="295" r:id="rId10"/>
    <p:sldId id="296" r:id="rId11"/>
    <p:sldId id="297" r:id="rId12"/>
    <p:sldId id="298" r:id="rId13"/>
    <p:sldId id="299" r:id="rId14"/>
    <p:sldId id="258" r:id="rId15"/>
    <p:sldId id="27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F1110-64DC-4483-8208-2EF9C7EF1849}" v="16" dt="2025-12-05T19:57:37.300"/>
    <p1510:client id="{CB39E6C4-2754-44FB-9345-668F72065E07}" v="3" dt="2025-12-05T20:50:03.41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Fu" userId="df49f3ce10805ed6" providerId="LiveId" clId="{415CF71A-E562-493E-9E79-880322DC6CBC}"/>
    <pc:docChg chg="undo custSel addSld delSld modSld">
      <pc:chgData name="Jun Fu" userId="df49f3ce10805ed6" providerId="LiveId" clId="{415CF71A-E562-493E-9E79-880322DC6CBC}" dt="2025-12-05T20:50:09.816" v="212" actId="20577"/>
      <pc:docMkLst>
        <pc:docMk/>
      </pc:docMkLst>
      <pc:sldChg chg="modSp mod">
        <pc:chgData name="Jun Fu" userId="df49f3ce10805ed6" providerId="LiveId" clId="{415CF71A-E562-493E-9E79-880322DC6CBC}" dt="2025-12-05T18:56:51.107" v="55" actId="20577"/>
        <pc:sldMkLst>
          <pc:docMk/>
          <pc:sldMk cId="707789176" sldId="258"/>
        </pc:sldMkLst>
        <pc:spChg chg="mod">
          <ac:chgData name="Jun Fu" userId="df49f3ce10805ed6" providerId="LiveId" clId="{415CF71A-E562-493E-9E79-880322DC6CBC}" dt="2025-12-05T18:56:51.107" v="55" actId="20577"/>
          <ac:spMkLst>
            <pc:docMk/>
            <pc:sldMk cId="707789176" sldId="258"/>
            <ac:spMk id="3" creationId="{4831F410-6193-81E1-7425-4CD1F30B3656}"/>
          </ac:spMkLst>
        </pc:spChg>
      </pc:sldChg>
      <pc:sldChg chg="del">
        <pc:chgData name="Jun Fu" userId="df49f3ce10805ed6" providerId="LiveId" clId="{415CF71A-E562-493E-9E79-880322DC6CBC}" dt="2025-12-05T18:54:18.247" v="8" actId="47"/>
        <pc:sldMkLst>
          <pc:docMk/>
          <pc:sldMk cId="566997565" sldId="260"/>
        </pc:sldMkLst>
      </pc:sldChg>
      <pc:sldChg chg="del">
        <pc:chgData name="Jun Fu" userId="df49f3ce10805ed6" providerId="LiveId" clId="{415CF71A-E562-493E-9E79-880322DC6CBC}" dt="2025-12-05T18:52:19.765" v="5" actId="47"/>
        <pc:sldMkLst>
          <pc:docMk/>
          <pc:sldMk cId="1593920805" sldId="262"/>
        </pc:sldMkLst>
      </pc:sldChg>
      <pc:sldChg chg="modSp add del mod">
        <pc:chgData name="Jun Fu" userId="df49f3ce10805ed6" providerId="LiveId" clId="{415CF71A-E562-493E-9E79-880322DC6CBC}" dt="2025-12-05T19:57:55.996" v="130" actId="20577"/>
        <pc:sldMkLst>
          <pc:docMk/>
          <pc:sldMk cId="1346372204" sldId="264"/>
        </pc:sldMkLst>
        <pc:spChg chg="mod">
          <ac:chgData name="Jun Fu" userId="df49f3ce10805ed6" providerId="LiveId" clId="{415CF71A-E562-493E-9E79-880322DC6CBC}" dt="2025-12-05T19:07:24.679" v="61" actId="20577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Jun Fu" userId="df49f3ce10805ed6" providerId="LiveId" clId="{415CF71A-E562-493E-9E79-880322DC6CBC}" dt="2025-12-05T19:57:55.996" v="130" actId="20577"/>
          <ac:spMkLst>
            <pc:docMk/>
            <pc:sldMk cId="1346372204" sldId="264"/>
            <ac:spMk id="3" creationId="{033634FE-ADF0-4BC3-A0A9-447EA9DD096B}"/>
          </ac:spMkLst>
        </pc:spChg>
      </pc:sldChg>
      <pc:sldChg chg="del">
        <pc:chgData name="Jun Fu" userId="df49f3ce10805ed6" providerId="LiveId" clId="{415CF71A-E562-493E-9E79-880322DC6CBC}" dt="2025-12-05T18:52:14.873" v="3" actId="47"/>
        <pc:sldMkLst>
          <pc:docMk/>
          <pc:sldMk cId="4151694508" sldId="268"/>
        </pc:sldMkLst>
      </pc:sldChg>
      <pc:sldChg chg="modSp mod">
        <pc:chgData name="Jun Fu" userId="df49f3ce10805ed6" providerId="LiveId" clId="{415CF71A-E562-493E-9E79-880322DC6CBC}" dt="2025-12-05T18:55:05.028" v="49" actId="27636"/>
        <pc:sldMkLst>
          <pc:docMk/>
          <pc:sldMk cId="2436493926" sldId="276"/>
        </pc:sldMkLst>
        <pc:spChg chg="mod">
          <ac:chgData name="Jun Fu" userId="df49f3ce10805ed6" providerId="LiveId" clId="{415CF71A-E562-493E-9E79-880322DC6CBC}" dt="2025-12-05T18:55:05.028" v="49" actId="27636"/>
          <ac:spMkLst>
            <pc:docMk/>
            <pc:sldMk cId="2436493926" sldId="276"/>
            <ac:spMk id="3" creationId="{24AFFC60-19C3-4901-93F7-7AAF4C09F8C6}"/>
          </ac:spMkLst>
        </pc:spChg>
      </pc:sldChg>
      <pc:sldChg chg="delSp mod">
        <pc:chgData name="Jun Fu" userId="df49f3ce10805ed6" providerId="LiveId" clId="{415CF71A-E562-493E-9E79-880322DC6CBC}" dt="2025-12-05T20:46:34.379" v="131" actId="478"/>
        <pc:sldMkLst>
          <pc:docMk/>
          <pc:sldMk cId="2243494996" sldId="277"/>
        </pc:sldMkLst>
        <pc:spChg chg="del">
          <ac:chgData name="Jun Fu" userId="df49f3ce10805ed6" providerId="LiveId" clId="{415CF71A-E562-493E-9E79-880322DC6CBC}" dt="2025-12-05T20:46:34.379" v="131" actId="478"/>
          <ac:spMkLst>
            <pc:docMk/>
            <pc:sldMk cId="2243494996" sldId="277"/>
            <ac:spMk id="3" creationId="{35E3EA69-4E0E-41BD-8095-A124225A2647}"/>
          </ac:spMkLst>
        </pc:spChg>
      </pc:sldChg>
      <pc:sldChg chg="modSp mod">
        <pc:chgData name="Jun Fu" userId="df49f3ce10805ed6" providerId="LiveId" clId="{415CF71A-E562-493E-9E79-880322DC6CBC}" dt="2025-12-05T18:56:58.757" v="57" actId="20577"/>
        <pc:sldMkLst>
          <pc:docMk/>
          <pc:sldMk cId="4252466045" sldId="279"/>
        </pc:sldMkLst>
        <pc:spChg chg="mod">
          <ac:chgData name="Jun Fu" userId="df49f3ce10805ed6" providerId="LiveId" clId="{415CF71A-E562-493E-9E79-880322DC6CBC}" dt="2025-12-05T18:56:58.757" v="57" actId="20577"/>
          <ac:spMkLst>
            <pc:docMk/>
            <pc:sldMk cId="4252466045" sldId="279"/>
            <ac:spMk id="8" creationId="{8E323639-65E1-FDBD-1BE3-374BB39C1971}"/>
          </ac:spMkLst>
        </pc:spChg>
      </pc:sldChg>
      <pc:sldChg chg="addSp delSp modSp add del mod">
        <pc:chgData name="Jun Fu" userId="df49f3ce10805ed6" providerId="LiveId" clId="{415CF71A-E562-493E-9E79-880322DC6CBC}" dt="2025-12-05T20:50:09.816" v="212" actId="20577"/>
        <pc:sldMkLst>
          <pc:docMk/>
          <pc:sldMk cId="1418789964" sldId="286"/>
        </pc:sldMkLst>
        <pc:spChg chg="mod">
          <ac:chgData name="Jun Fu" userId="df49f3ce10805ed6" providerId="LiveId" clId="{415CF71A-E562-493E-9E79-880322DC6CBC}" dt="2025-12-05T19:40:30.201" v="112" actId="255"/>
          <ac:spMkLst>
            <pc:docMk/>
            <pc:sldMk cId="1418789964" sldId="286"/>
            <ac:spMk id="2" creationId="{67708C79-A4AC-4B5D-92DF-600737E4D11A}"/>
          </ac:spMkLst>
        </pc:spChg>
        <pc:spChg chg="add del mod">
          <ac:chgData name="Jun Fu" userId="df49f3ce10805ed6" providerId="LiveId" clId="{415CF71A-E562-493E-9E79-880322DC6CBC}" dt="2025-12-05T19:40:55.333" v="114" actId="478"/>
          <ac:spMkLst>
            <pc:docMk/>
            <pc:sldMk cId="1418789964" sldId="286"/>
            <ac:spMk id="4" creationId="{C707B037-AC00-7F5F-CBEC-1C5722825CE7}"/>
          </ac:spMkLst>
        </pc:spChg>
        <pc:spChg chg="mod">
          <ac:chgData name="Jun Fu" userId="df49f3ce10805ed6" providerId="LiveId" clId="{415CF71A-E562-493E-9E79-880322DC6CBC}" dt="2025-12-05T20:50:09.816" v="212" actId="20577"/>
          <ac:spMkLst>
            <pc:docMk/>
            <pc:sldMk cId="1418789964" sldId="286"/>
            <ac:spMk id="7" creationId="{02492136-277B-808E-9D1B-0527359207DB}"/>
          </ac:spMkLst>
        </pc:spChg>
        <pc:spChg chg="del mod">
          <ac:chgData name="Jun Fu" userId="df49f3ce10805ed6" providerId="LiveId" clId="{415CF71A-E562-493E-9E79-880322DC6CBC}" dt="2025-12-05T19:40:51.557" v="113" actId="478"/>
          <ac:spMkLst>
            <pc:docMk/>
            <pc:sldMk cId="1418789964" sldId="286"/>
            <ac:spMk id="12" creationId="{D3251268-42B4-3B45-A59B-740E2DB97A00}"/>
          </ac:spMkLst>
        </pc:spChg>
      </pc:sldChg>
      <pc:sldChg chg="del">
        <pc:chgData name="Jun Fu" userId="df49f3ce10805ed6" providerId="LiveId" clId="{415CF71A-E562-493E-9E79-880322DC6CBC}" dt="2025-12-05T18:52:08.078" v="0" actId="47"/>
        <pc:sldMkLst>
          <pc:docMk/>
          <pc:sldMk cId="1329539271" sldId="290"/>
        </pc:sldMkLst>
      </pc:sldChg>
      <pc:sldChg chg="del">
        <pc:chgData name="Jun Fu" userId="df49f3ce10805ed6" providerId="LiveId" clId="{415CF71A-E562-493E-9E79-880322DC6CBC}" dt="2025-12-05T18:52:12.927" v="2" actId="47"/>
        <pc:sldMkLst>
          <pc:docMk/>
          <pc:sldMk cId="3003251909" sldId="291"/>
        </pc:sldMkLst>
      </pc:sldChg>
      <pc:sldChg chg="del">
        <pc:chgData name="Jun Fu" userId="df49f3ce10805ed6" providerId="LiveId" clId="{415CF71A-E562-493E-9E79-880322DC6CBC}" dt="2025-12-05T18:52:22.106" v="6" actId="47"/>
        <pc:sldMkLst>
          <pc:docMk/>
          <pc:sldMk cId="2390678392" sldId="292"/>
        </pc:sldMkLst>
      </pc:sldChg>
      <pc:sldChg chg="modSp mod">
        <pc:chgData name="Jun Fu" userId="df49f3ce10805ed6" providerId="LiveId" clId="{415CF71A-E562-493E-9E79-880322DC6CBC}" dt="2025-12-05T18:53:44.344" v="7" actId="2711"/>
        <pc:sldMkLst>
          <pc:docMk/>
          <pc:sldMk cId="3199993155" sldId="294"/>
        </pc:sldMkLst>
        <pc:graphicFrameChg chg="modGraphic">
          <ac:chgData name="Jun Fu" userId="df49f3ce10805ed6" providerId="LiveId" clId="{415CF71A-E562-493E-9E79-880322DC6CBC}" dt="2025-12-05T18:53:44.344" v="7" actId="2711"/>
          <ac:graphicFrameMkLst>
            <pc:docMk/>
            <pc:sldMk cId="3199993155" sldId="294"/>
            <ac:graphicFrameMk id="10" creationId="{A0CC72E2-1FA1-4BAD-DE1E-9A40B66D95A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013DB-7DF7-6F75-39F8-9AAC3B2BA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CB6CC-12FB-8F69-E706-5AA985B3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27BBB-92D6-8462-597A-D8724A238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114D-508B-CB3D-FFC5-02448B966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80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9730-66C7-606E-401D-3FCD710B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89A7A-9453-0EA6-3294-E395499F0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E9E6D-9211-C579-59DF-11A148A3D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F3DF8-0D77-54CC-9504-EFC2F1ED5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2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9483-7445-4A47-05CB-65DCED3E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CD739-8DE1-CA36-42A4-6B5BAA5D2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8E86B-E223-97F9-E2D2-220E67861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92D5-4316-7203-8D55-F0DE0EFB4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6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9FF77-2DB4-425C-7D7F-FF94237D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D4597-FA75-A925-C8C8-A24A2DA86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07B23-9326-7E40-BB5B-67E1BE5C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DF7F9-2AB1-CD1B-D6DD-62BED637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3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841B-FC6B-79C7-1CE1-4287A3FC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84E51-5F94-F50D-EF31-EB2735DF5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F13CE-5AE1-3EF0-9891-480CC4BC9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CD7B-BF87-220F-690D-F622A0D21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1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D438-8F21-E4E1-59D3-D734B91D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11D01-57D5-0B99-7F9E-9BD5FEC47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6C6A2-9BA2-7BE0-69DA-EA899796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56D9E-71EB-B7E3-0B87-74F27A360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4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3200" dirty="0"/>
              <a:t>Covid-19 Insights Analysis</a:t>
            </a:r>
            <a:br>
              <a:rPr lang="en-US" sz="3600" dirty="0"/>
            </a:br>
            <a:r>
              <a:rPr lang="en-US" dirty="0"/>
              <a:t> </a:t>
            </a:r>
            <a:r>
              <a:rPr lang="en-US" sz="1800" dirty="0"/>
              <a:t>Data Visualization 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9509F-0BB6-A753-F251-5C8A896701C2}"/>
              </a:ext>
            </a:extLst>
          </p:cNvPr>
          <p:cNvSpPr txBox="1">
            <a:spLocks/>
          </p:cNvSpPr>
          <p:nvPr/>
        </p:nvSpPr>
        <p:spPr>
          <a:xfrm>
            <a:off x="8534400" y="3977539"/>
            <a:ext cx="3657600" cy="2202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Jun Fu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Prof. Ling Zhang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ITDS 2371</a:t>
            </a:r>
          </a:p>
          <a:p>
            <a:r>
              <a:rPr lang="en-US" sz="1600" dirty="0">
                <a:solidFill>
                  <a:schemeClr val="bg1"/>
                </a:solidFill>
              </a:rPr>
              <a:t>Fall 2025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December 5, 2025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395B-7ACF-1D63-07BA-B5343503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9AC148-7D1E-0519-BB1E-6186437F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E881-A5FF-CFA0-B67D-0B405479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92CBB4-A9D8-28DD-1B49-ECE2F1FCE124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30D7E44D-B4DD-A357-CB90-08BD11B07DD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96653402"/>
              </p:ext>
            </p:extLst>
          </p:nvPr>
        </p:nvGraphicFramePr>
        <p:xfrm>
          <a:off x="1436913" y="2221675"/>
          <a:ext cx="9133115" cy="378371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does the Government Response Index relate to the mortality rate across countries over time?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Government Response Index vs. Mortality Rate Across Countries Over Time (Page 7)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95775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2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96309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831F410-6193-81E1-7425-4CD1F30B3656}"/>
              </a:ext>
            </a:extLst>
          </p:cNvPr>
          <p:cNvSpPr txBox="1">
            <a:spLocks/>
          </p:cNvSpPr>
          <p:nvPr/>
        </p:nvSpPr>
        <p:spPr>
          <a:xfrm>
            <a:off x="4424439" y="3294362"/>
            <a:ext cx="7615274" cy="29781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Easier to uncover relationships among key KPIs​</a:t>
            </a:r>
          </a:p>
          <a:p>
            <a:r>
              <a:rPr lang="en-US" dirty="0">
                <a:solidFill>
                  <a:schemeClr val="bg1"/>
                </a:solidFill>
              </a:rPr>
              <a:t>Provided meaningful insights </a:t>
            </a:r>
          </a:p>
          <a:p>
            <a:r>
              <a:rPr lang="en-US" dirty="0">
                <a:solidFill>
                  <a:schemeClr val="bg1"/>
                </a:solidFill>
              </a:rPr>
              <a:t>Present a comprehensive and dynamic overview</a:t>
            </a:r>
          </a:p>
          <a:p>
            <a:r>
              <a:rPr lang="en-US" dirty="0">
                <a:solidFill>
                  <a:schemeClr val="bg1"/>
                </a:solidFill>
              </a:rPr>
              <a:t>Illustrate how government stringency levels influenced the trends of infected cases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Questions and Reflections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0888" y="2425700"/>
            <a:ext cx="7232197" cy="3759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H</a:t>
            </a:r>
            <a:r>
              <a:rPr lang="en-US" dirty="0"/>
              <a:t>ow can we ensure data consistency and standardization? ​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I</a:t>
            </a:r>
            <a:r>
              <a:rPr lang="en-US" dirty="0"/>
              <a:t>s the government response truly effective? ​</a:t>
            </a:r>
          </a:p>
          <a:p>
            <a:pPr>
              <a:lnSpc>
                <a:spcPct val="200000"/>
              </a:lnSpc>
            </a:pPr>
            <a:r>
              <a:rPr lang="en-US" dirty="0"/>
              <a:t>Are there other key factors that may be even more important when facing such serious disaster? 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Jun Fu​</a:t>
            </a:r>
          </a:p>
          <a:p>
            <a:r>
              <a:rPr lang="en-US" dirty="0"/>
              <a:t>346-490-6498​</a:t>
            </a:r>
          </a:p>
          <a:p>
            <a:r>
              <a:rPr lang="en-US" dirty="0"/>
              <a:t>fujunmail77@gmail.com​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Description</a:t>
            </a:r>
            <a:br>
              <a:rPr lang="en-US" dirty="0"/>
            </a:br>
            <a:r>
              <a:rPr lang="en-US" dirty="0"/>
              <a:t>of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r>
              <a:rPr lang="en-US" sz="2800" dirty="0"/>
              <a:t>What Makes This Project Different 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A Dataset with a Weighted Composite Government Response Index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altLang="zh-CN" dirty="0"/>
              <a:t>D</a:t>
            </a:r>
            <a:r>
              <a:rPr lang="en-US" dirty="0"/>
              <a:t>emonstrate the progress weekly instead of daily</a:t>
            </a:r>
          </a:p>
          <a:p>
            <a:pPr marL="228600" lvl="1" indent="0">
              <a:buNone/>
            </a:pPr>
            <a:r>
              <a:rPr lang="en-US" dirty="0"/>
              <a:t>​</a:t>
            </a:r>
          </a:p>
          <a:p>
            <a:pPr lvl="1"/>
            <a:r>
              <a:rPr lang="en-US" dirty="0"/>
              <a:t>Visual Design: Color Strategy and Visual Layout​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>
            <a:normAutofit/>
          </a:bodyPr>
          <a:lstStyle/>
          <a:p>
            <a:r>
              <a:rPr lang="en-US" sz="4000" dirty="0"/>
              <a:t>Oxford COVID-19 dataset </a:t>
            </a:r>
            <a:r>
              <a:rPr lang="en-US" sz="2000" dirty="0"/>
              <a:t>with Government Response index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0440" y="2935452"/>
            <a:ext cx="5101046" cy="3006531"/>
          </a:xfrm>
        </p:spPr>
        <p:txBody>
          <a:bodyPr>
            <a:normAutofit/>
          </a:bodyPr>
          <a:lstStyle/>
          <a:p>
            <a:r>
              <a:rPr lang="en-US" dirty="0"/>
              <a:t>It includes a weighted composite measure of variables such as:</a:t>
            </a:r>
          </a:p>
          <a:p>
            <a:pPr lvl="1"/>
            <a:r>
              <a:rPr lang="en-US" dirty="0"/>
              <a:t>Containment and closure policies ​</a:t>
            </a:r>
          </a:p>
          <a:p>
            <a:pPr lvl="1"/>
            <a:r>
              <a:rPr lang="en-US" dirty="0"/>
              <a:t>Health system policies ​</a:t>
            </a:r>
          </a:p>
          <a:p>
            <a:pPr lvl="1"/>
            <a:r>
              <a:rPr lang="en-US" dirty="0"/>
              <a:t>Economic support policies </a:t>
            </a:r>
          </a:p>
          <a:p>
            <a:pPr lvl="1"/>
            <a:r>
              <a:rPr lang="en-US" dirty="0"/>
              <a:t>Stringency Index / Containment Index / Others </a:t>
            </a:r>
          </a:p>
          <a:p>
            <a:pPr lvl="1"/>
            <a:r>
              <a:rPr lang="en-US" dirty="0"/>
              <a:t>Dates of policy changes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3115-CE03-6E22-CAE7-31AA4FC4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E833516-C24F-C1E5-A2F2-431556C3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FB056-331A-1035-2D07-A825432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836E20-8BFC-AE10-2669-A079A7007C4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A0CC72E2-1FA1-4BAD-DE1E-9A40B66D95AC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14990031"/>
              </p:ext>
            </p:extLst>
          </p:nvPr>
        </p:nvGraphicFramePr>
        <p:xfrm>
          <a:off x="1436913" y="2221675"/>
          <a:ext cx="9133115" cy="272494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are the most recent global averages for the infection rate and the Government Response Index recorded on July 27, 2020? How do these two indicators vary across countries?</a:t>
                      </a:r>
                      <a:endParaRPr lang="en-US" sz="2000" b="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Answers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0.21%   43.72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of Infection Rate and Government Response Index by Country (Page 1)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9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32F8-6AF0-4448-3FCC-E998AA61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095BF6-528D-20AD-B131-307F6499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E92FD-2323-9716-7F95-D90F2AE7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4E5CD-F1CD-1E5E-BBDB-E2BE5A41577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ACE12AF5-6D0B-AF31-C555-609189A1208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43681032"/>
              </p:ext>
            </p:extLst>
          </p:nvPr>
        </p:nvGraphicFramePr>
        <p:xfrm>
          <a:off x="1436913" y="2221675"/>
          <a:ext cx="9133115" cy="272494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2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What are the most recent global average recovery rate, active rate, and death rate among confirmed cases as of July 27, 2020?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Answers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57.43% &amp; 38.60% &amp; 3.97%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Recovered, Active, and Deaths Proportions (Page 1)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21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2F59F-1267-E8EC-2C95-1CB97A4B9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79DF6B-842E-90FF-3573-466F57EC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9E3F9-42D2-6CD0-0553-7BAF6547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715D4C-14D5-F2D7-DCEE-54EF51032962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F846ABD8-2BF8-6E99-681F-1352D25D4B5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85144167"/>
              </p:ext>
            </p:extLst>
          </p:nvPr>
        </p:nvGraphicFramePr>
        <p:xfrm>
          <a:off x="1436913" y="2221675"/>
          <a:ext cx="9133115" cy="413423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What are the numbers of recovered, active, and death cases compared to the number of confirmed cases across countries?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Cases vs. Recovered Cases (Page 1)</a:t>
                      </a:r>
                      <a:b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Cases vs. Active Cases (Page 1)</a:t>
                      </a:r>
                      <a:b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Cases vs. Deaths Cases (Page 1)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4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are COVID-19 cases and deaths distributed geographically across the world?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Geographical distribution of cases and deaths (Page 2)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95775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7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20AF6-C25B-4557-ADBB-4DBBB848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01D00F3-BBDD-0DE2-6307-00EFC41E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C0C66-6DCA-C238-F41A-6725E585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F4BAF5-45FF-76E4-EAD3-914EF683B9D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5523889F-0803-2E44-DCF6-9854F3DE9D5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29098475"/>
              </p:ext>
            </p:extLst>
          </p:nvPr>
        </p:nvGraphicFramePr>
        <p:xfrm>
          <a:off x="1436913" y="2221675"/>
          <a:ext cx="9133115" cy="378371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does the daily number of new cases and recoveries progress over time for a selected country?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Daily New Confirmed Over Time (Page 3)</a:t>
                      </a:r>
                      <a:b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Daily New Recovered Over Time (Page 3)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are COVID‑19 confirmed, recovered, and death cases broken down hierarchically by WHO Region, country, month, and date?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Breakdown of Cases (Page 4)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95775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27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605C-2758-D762-F030-F40B6FE8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0E17E69-0FB8-6BC5-3B6A-5B8B8013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 / Questions of Your Data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0A43A-0DE9-F81E-1CC9-6C931DA9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4CA5F2-F535-29F2-29BD-8001921AC44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Insights / Questions of Your Data Visualization</a:t>
            </a:r>
            <a:endParaRPr lang="en-US" dirty="0"/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22FAC6CD-851C-8F28-093B-FE95543506A3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386098590"/>
              </p:ext>
            </p:extLst>
          </p:nvPr>
        </p:nvGraphicFramePr>
        <p:xfrm>
          <a:off x="1436913" y="2221675"/>
          <a:ext cx="9133115" cy="378371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46642">
                  <a:extLst>
                    <a:ext uri="{9D8B030D-6E8A-4147-A177-3AD203B41FA5}">
                      <a16:colId xmlns:a16="http://schemas.microsoft.com/office/drawing/2014/main" val="4289559390"/>
                    </a:ext>
                  </a:extLst>
                </a:gridCol>
                <a:gridCol w="7486473">
                  <a:extLst>
                    <a:ext uri="{9D8B030D-6E8A-4147-A177-3AD203B41FA5}">
                      <a16:colId xmlns:a16="http://schemas.microsoft.com/office/drawing/2014/main" val="3138926311"/>
                    </a:ext>
                  </a:extLst>
                </a:gridCol>
              </a:tblGrid>
              <a:tr h="1224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have global confirmed cases and deaths trended over time?</a:t>
                      </a:r>
                      <a:endParaRPr lang="en-US" sz="2000" b="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7145279"/>
                  </a:ext>
                </a:extLst>
              </a:tr>
              <a:tr h="363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Global Confirmed and Deaths Trends Over Time (Page 5)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3023749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Question 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 have confirmed cases and deaths trended over time in the United States?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0785341"/>
                  </a:ext>
                </a:extLst>
              </a:tr>
              <a:tr h="741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Visual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 Confirmed and Deaths Trends Over Time (Page 6)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95775"/>
                  </a:ext>
                </a:extLst>
              </a:tr>
              <a:tr h="3951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US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2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3748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{44927C3F-7F8F-44E6-A58B-8858D7CADB95}TF55c86556-70ea-476e-aa05-13a38f2d5b0da1381d77_win32-a3c664429073</Template>
  <TotalTime>122</TotalTime>
  <Words>656</Words>
  <Application>Microsoft Office PowerPoint</Application>
  <PresentationFormat>宽屏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Aptos</vt:lpstr>
      <vt:lpstr>Arial</vt:lpstr>
      <vt:lpstr>Avenir Next LT Pro</vt:lpstr>
      <vt:lpstr>Calibri</vt:lpstr>
      <vt:lpstr>Times New Roman</vt:lpstr>
      <vt:lpstr>Custom</vt:lpstr>
      <vt:lpstr>Covid-19 Insights Analysis  Data Visualization Project Report</vt:lpstr>
      <vt:lpstr>Description of Project</vt:lpstr>
      <vt:lpstr>What Makes This Project Different ？</vt:lpstr>
      <vt:lpstr>Oxford COVID-19 dataset with Government Response index </vt:lpstr>
      <vt:lpstr> Insights / Questions of Your Data Visualization</vt:lpstr>
      <vt:lpstr> Insights / Questions of Your Data Visualization</vt:lpstr>
      <vt:lpstr> Insights / Questions of Your Data Visualization</vt:lpstr>
      <vt:lpstr> Insights / Questions of Your Data Visualization</vt:lpstr>
      <vt:lpstr> Insights / Questions of Your Data Visualization</vt:lpstr>
      <vt:lpstr> Insights / Questions of Your Data Visualization</vt:lpstr>
      <vt:lpstr>Conclusion</vt:lpstr>
      <vt:lpstr>Questions and Reflections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jun.fu-W214993151</dc:creator>
  <cp:lastModifiedBy>jun.fu-W214993151</cp:lastModifiedBy>
  <cp:revision>1</cp:revision>
  <dcterms:created xsi:type="dcterms:W3CDTF">2025-12-05T17:58:41Z</dcterms:created>
  <dcterms:modified xsi:type="dcterms:W3CDTF">2025-12-05T20:50:13Z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